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89" r:id="rId3"/>
    <p:sldId id="290" r:id="rId4"/>
    <p:sldId id="293" r:id="rId5"/>
    <p:sldId id="291" r:id="rId6"/>
    <p:sldId id="292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FF"/>
    <a:srgbClr val="FF6600"/>
    <a:srgbClr val="00FFFF"/>
    <a:srgbClr val="0000CC"/>
    <a:srgbClr val="66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72222" autoAdjust="0"/>
  </p:normalViewPr>
  <p:slideViewPr>
    <p:cSldViewPr snapToGrid="0">
      <p:cViewPr>
        <p:scale>
          <a:sx n="70" d="100"/>
          <a:sy n="70" d="100"/>
        </p:scale>
        <p:origin x="-508" y="-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33D41-742B-42E5-8A64-BA9650D96D96}" type="datetimeFigureOut">
              <a:rPr lang="en-US" smtClean="0"/>
              <a:pPr/>
              <a:t>23-Jun-19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68197-9590-4353-8D10-F6829FE58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23-Jun-19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hudacibe.com/" TargetMode="External"/><Relationship Id="rId2" Type="http://schemas.openxmlformats.org/officeDocument/2006/relationships/hyperlink" Target="mailto:Zubair.mughal@alhudacibe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9067" y="4610101"/>
            <a:ext cx="7766936" cy="16509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stellar" panose="020A0402060406010301" pitchFamily="18" charset="0"/>
              </a:rPr>
              <a:t>Muhammad </a:t>
            </a:r>
            <a:r>
              <a:rPr lang="en-US" sz="2800" b="1" dirty="0" err="1">
                <a:solidFill>
                  <a:schemeClr val="bg1"/>
                </a:solidFill>
                <a:latin typeface="Castellar" panose="020A0402060406010301" pitchFamily="18" charset="0"/>
              </a:rPr>
              <a:t>Zubair</a:t>
            </a:r>
            <a:r>
              <a:rPr lang="en-US" sz="2800" b="1" dirty="0">
                <a:solidFill>
                  <a:schemeClr val="bg1"/>
                </a:solidFill>
                <a:latin typeface="Castellar" panose="020A0402060406010301" pitchFamily="18" charset="0"/>
              </a:rPr>
              <a:t> Mughal</a:t>
            </a:r>
          </a:p>
          <a:p>
            <a:r>
              <a:rPr lang="en-US" b="1" dirty="0">
                <a:solidFill>
                  <a:schemeClr val="bg1"/>
                </a:solidFill>
                <a:latin typeface="Castellar" panose="020A0402060406010301" pitchFamily="18" charset="0"/>
              </a:rPr>
              <a:t>Chief Executive </a:t>
            </a:r>
            <a:r>
              <a:rPr lang="en-US" b="1" dirty="0" smtClean="0">
                <a:solidFill>
                  <a:schemeClr val="bg1"/>
                </a:solidFill>
                <a:latin typeface="Castellar" panose="020A0402060406010301" pitchFamily="18" charset="0"/>
              </a:rPr>
              <a:t>Officer</a:t>
            </a:r>
          </a:p>
          <a:p>
            <a:r>
              <a:rPr lang="en-US" b="1" dirty="0" smtClean="0">
                <a:latin typeface="Castellar" panose="020A0402060406010301" pitchFamily="18" charset="0"/>
              </a:rPr>
              <a:t>Alhuda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stellar" panose="020A0402060406010301" pitchFamily="18" charset="0"/>
              </a:rPr>
              <a:t>centre of Islamic banking and economics</a:t>
            </a:r>
          </a:p>
          <a:p>
            <a:endParaRPr lang="en-US" dirty="0">
              <a:latin typeface="Castellar" panose="020A0402060406010301" pitchFamily="18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863600" y="166982"/>
            <a:ext cx="8521700" cy="3962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marL="342900" indent="-342900" algn="ctr">
              <a:defRPr/>
            </a:pPr>
            <a:endParaRPr lang="en-US" sz="3600" b="1" dirty="0" smtClean="0">
              <a:solidFill>
                <a:schemeClr val="tx1"/>
              </a:solidFill>
            </a:endParaRPr>
          </a:p>
          <a:p>
            <a:pPr marL="342900" indent="-342900" algn="ctr">
              <a:defRPr/>
            </a:pPr>
            <a:r>
              <a:rPr lang="en-US" sz="4800" b="1" smtClean="0">
                <a:solidFill>
                  <a:schemeClr val="tx1"/>
                </a:solidFill>
              </a:rPr>
              <a:t>Islamic Banking</a:t>
            </a:r>
            <a:r>
              <a:rPr lang="en-US" sz="4800" b="1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Product </a:t>
            </a:r>
          </a:p>
          <a:p>
            <a:pPr marL="342900" indent="-342900" algn="ctr">
              <a:defRPr/>
            </a:pPr>
            <a:r>
              <a:rPr lang="en-US" sz="4800" b="1" dirty="0" smtClean="0">
                <a:solidFill>
                  <a:schemeClr val="tx1"/>
                </a:solidFill>
              </a:rPr>
              <a:t>Development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marL="342900" indent="-342900" algn="ctr"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 algn="ctr"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42900" indent="-342900" algn="ctr">
              <a:defRPr/>
            </a:pP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33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443"/>
    </mc:Choice>
    <mc:Fallback>
      <p:transition spd="slow" advTm="644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868488"/>
            <a:ext cx="8943230" cy="4214811"/>
          </a:xfrm>
        </p:spPr>
        <p:txBody>
          <a:bodyPr>
            <a:normAutofit/>
          </a:bodyPr>
          <a:lstStyle/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Vanilla Products :    		Structure Existing Product </a:t>
            </a:r>
            <a:r>
              <a:rPr lang="en-US" sz="2000" b="1" dirty="0" err="1" smtClean="0">
                <a:solidFill>
                  <a:schemeClr val="bg1"/>
                </a:solidFill>
              </a:rPr>
              <a:t>Islamically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 marL="0" indent="0"/>
            <a:endParaRPr lang="en-US" sz="2000" b="1" dirty="0" smtClean="0">
              <a:solidFill>
                <a:schemeClr val="bg1"/>
              </a:solidFill>
            </a:endParaRP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Design New Products :	Design New products </a:t>
            </a:r>
          </a:p>
          <a:p>
            <a:pPr marL="0" indent="0"/>
            <a:endParaRPr lang="en-US" sz="2000" b="1" dirty="0" smtClean="0">
              <a:solidFill>
                <a:schemeClr val="bg1"/>
              </a:solidFill>
            </a:endParaRP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Product Evolution :		Change Product Feature with No Change in 								Structure</a:t>
            </a:r>
          </a:p>
          <a:p>
            <a:pPr marL="0" indent="0"/>
            <a:endParaRPr lang="en-US" sz="2000" b="1" dirty="0" smtClean="0">
              <a:solidFill>
                <a:schemeClr val="bg1"/>
              </a:solidFill>
            </a:endParaRP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Process Enhancement: 	Enhance the current process and procedures  </a:t>
            </a:r>
          </a:p>
          <a:p>
            <a:pPr marL="0" indent="0"/>
            <a:endParaRPr lang="en-US" sz="2000" b="1" dirty="0" smtClean="0">
              <a:solidFill>
                <a:schemeClr val="bg1"/>
              </a:solidFill>
            </a:endParaRP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Accounting, Compliance &amp; Technological Enhancement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 Box 2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99534" y="0"/>
            <a:ext cx="8596668" cy="1079500"/>
          </a:xfrm>
          <a:prstGeom prst="rect">
            <a:avLst/>
          </a:prstGeom>
          <a:solidFill>
            <a:srgbClr val="35742A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Type of Products </a:t>
            </a:r>
            <a:endParaRPr lang="en-GB" sz="36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4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482"/>
    </mc:Choice>
    <mc:Fallback>
      <p:transition spd="slow" advTm="4348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868488"/>
            <a:ext cx="8943230" cy="4214811"/>
          </a:xfrm>
        </p:spPr>
        <p:txBody>
          <a:bodyPr>
            <a:normAutofit/>
          </a:bodyPr>
          <a:lstStyle/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BOD   		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CEO/MD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Shariah Board/Advisor		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Product Development Department  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Marketing Department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Accounting &amp; Finance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I.T Department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HR &amp; Capacity Building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Sales Team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 Box 2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99534" y="0"/>
            <a:ext cx="8596668" cy="1079500"/>
          </a:xfrm>
          <a:prstGeom prst="rect">
            <a:avLst/>
          </a:prstGeom>
          <a:solidFill>
            <a:srgbClr val="35742A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Role &amp; Internal Involvement for New Product </a:t>
            </a:r>
            <a:endParaRPr lang="en-GB" sz="36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4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482"/>
    </mc:Choice>
    <mc:Fallback>
      <p:transition spd="slow" advTm="4348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868488"/>
            <a:ext cx="8943230" cy="4214811"/>
          </a:xfrm>
        </p:spPr>
        <p:txBody>
          <a:bodyPr>
            <a:normAutofit/>
          </a:bodyPr>
          <a:lstStyle/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Bank &amp; Financial Institutions along with the concern departments   		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Research Organizations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Field Staff 		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External Shariah Vetting – Shariah Houses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Services Provides e.g. I.T, Accounting etc. </a:t>
            </a:r>
          </a:p>
        </p:txBody>
      </p:sp>
      <p:sp>
        <p:nvSpPr>
          <p:cNvPr id="4" name="Text Box 2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99534" y="0"/>
            <a:ext cx="8596668" cy="1079500"/>
          </a:xfrm>
          <a:prstGeom prst="rect">
            <a:avLst/>
          </a:prstGeom>
          <a:solidFill>
            <a:srgbClr val="35742A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Parties Involved </a:t>
            </a:r>
            <a:endParaRPr lang="en-GB" sz="36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4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482"/>
    </mc:Choice>
    <mc:Fallback>
      <p:transition spd="slow" advTm="4348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466662"/>
            <a:ext cx="9314422" cy="4616638"/>
          </a:xfrm>
        </p:spPr>
        <p:txBody>
          <a:bodyPr>
            <a:normAutofit/>
          </a:bodyPr>
          <a:lstStyle/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1:    	Product Summery by Product Development Dept.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2:		Product Concept Document(PCD), Presentation and approval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3:		Legal and Shariah Approval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4: 		Market Research, Survey’s FGD, SWOT Analysis, External and 				Internal Environmental Screening etc.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5: 		Designing of SOP’s,  Accounting, Compliance &amp; Technological 				Enhancement, different forms, HR &amp; Credit Policy Evaluation 				process, Compliance Mechanism etc. 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6: 		Regulatory Approval (if any), Pilot Testing 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7: 		Trainings, Marketing, sales team development</a:t>
            </a:r>
          </a:p>
          <a:p>
            <a:pPr marL="0" indent="0"/>
            <a:r>
              <a:rPr lang="en-US" sz="2000" b="1" dirty="0" smtClean="0">
                <a:solidFill>
                  <a:schemeClr val="bg1"/>
                </a:solidFill>
              </a:rPr>
              <a:t>Phase 8:		Product Launch </a:t>
            </a:r>
            <a:r>
              <a:rPr lang="en-US" sz="2000" b="1" smtClean="0">
                <a:solidFill>
                  <a:schemeClr val="bg1"/>
                </a:solidFill>
              </a:rPr>
              <a:t>( Soft </a:t>
            </a:r>
            <a:r>
              <a:rPr lang="en-US" sz="2000" b="1" dirty="0" smtClean="0">
                <a:solidFill>
                  <a:schemeClr val="bg1"/>
                </a:solidFill>
              </a:rPr>
              <a:t>Launch or Hard Launch 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 Box 2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99534" y="0"/>
            <a:ext cx="8596668" cy="1079500"/>
          </a:xfrm>
          <a:prstGeom prst="rect">
            <a:avLst/>
          </a:prstGeom>
          <a:solidFill>
            <a:srgbClr val="35742A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Phases Involved</a:t>
            </a:r>
            <a:endParaRPr lang="en-GB" sz="36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4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482"/>
    </mc:Choice>
    <mc:Fallback>
      <p:transition spd="slow" advTm="4348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34" y="1186004"/>
            <a:ext cx="8943230" cy="48972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 		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Products Manuals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Contracts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Forms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err="1" smtClean="0">
                <a:solidFill>
                  <a:schemeClr val="bg1"/>
                </a:solidFill>
              </a:rPr>
              <a:t>Fatwas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Fees and Charges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Training Materials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Protected Soft Copy and Access right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Custodian</a:t>
            </a:r>
          </a:p>
          <a:p>
            <a:pPr marL="40005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bg1"/>
                </a:solidFill>
              </a:rPr>
              <a:t> References/versions</a:t>
            </a:r>
          </a:p>
        </p:txBody>
      </p:sp>
      <p:sp>
        <p:nvSpPr>
          <p:cNvPr id="4" name="Text Box 2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99534" y="0"/>
            <a:ext cx="8596668" cy="1079500"/>
          </a:xfrm>
          <a:prstGeom prst="rect">
            <a:avLst/>
          </a:prstGeom>
          <a:solidFill>
            <a:srgbClr val="35742A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cs typeface="Arial" charset="0"/>
              </a:rPr>
              <a:t>Product Documentation </a:t>
            </a:r>
            <a:endParaRPr lang="en-GB" sz="3600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4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482"/>
    </mc:Choice>
    <mc:Fallback>
      <p:transition spd="slow" advTm="4348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875922" y="0"/>
            <a:ext cx="8416890" cy="3429000"/>
          </a:xfrm>
          <a:prstGeom prst="rect">
            <a:avLst/>
          </a:prstGeom>
          <a:solidFill>
            <a:srgbClr val="35742A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81000" indent="-381000" algn="ctr">
              <a:lnSpc>
                <a:spcPct val="80000"/>
              </a:lnSpc>
            </a:pPr>
            <a:endParaRPr lang="en-US" sz="2200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Snip Diagonal Corner Rectangle 8"/>
          <p:cNvSpPr/>
          <p:nvPr/>
        </p:nvSpPr>
        <p:spPr bwMode="auto">
          <a:xfrm>
            <a:off x="1044507" y="190500"/>
            <a:ext cx="8042102" cy="3048000"/>
          </a:xfrm>
          <a:prstGeom prst="snip2Diag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182090" y="865949"/>
            <a:ext cx="7766936" cy="1646302"/>
          </a:xfrm>
        </p:spPr>
        <p:txBody>
          <a:bodyPr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JazzakAllah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 for listening with patience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98216" y="3429000"/>
            <a:ext cx="8394596" cy="2717801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822700" y="3632201"/>
            <a:ext cx="5263910" cy="2308533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dirty="0">
                <a:latin typeface="Verdana" pitchFamily="34" charset="0"/>
              </a:rPr>
              <a:t>Muhammad </a:t>
            </a:r>
            <a:r>
              <a:rPr lang="en-US" sz="1600" b="1" dirty="0" err="1">
                <a:latin typeface="Verdana" pitchFamily="34" charset="0"/>
              </a:rPr>
              <a:t>Zubair</a:t>
            </a:r>
            <a:r>
              <a:rPr lang="en-US" sz="1600" b="1" dirty="0">
                <a:latin typeface="Verdana" pitchFamily="34" charset="0"/>
              </a:rPr>
              <a:t> Mughal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1600" i="1" dirty="0">
                <a:latin typeface="Verdana" pitchFamily="34" charset="0"/>
              </a:rPr>
              <a:t>Chief Executive Officer</a:t>
            </a:r>
          </a:p>
          <a:p>
            <a:pPr algn="ctr" eaLnBrk="0" hangingPunct="0">
              <a:spcBef>
                <a:spcPct val="50000"/>
              </a:spcBef>
            </a:pPr>
            <a:endParaRPr lang="en-US" sz="1600" dirty="0">
              <a:latin typeface="Verdan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600" b="1" u="sng" dirty="0">
                <a:solidFill>
                  <a:srgbClr val="006600"/>
                </a:solidFill>
                <a:latin typeface="Verdana" pitchFamily="34" charset="0"/>
              </a:rPr>
              <a:t>AlHuda Centre of Islamic Banking and Economics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006600"/>
                </a:solidFill>
                <a:latin typeface="Verdana" pitchFamily="34" charset="0"/>
                <a:hlinkClick r:id="rId2"/>
              </a:rPr>
              <a:t>Zubair.mughal@alhudacibe.com</a:t>
            </a:r>
            <a:endParaRPr lang="en-US" sz="1600" b="1" dirty="0">
              <a:solidFill>
                <a:srgbClr val="006600"/>
              </a:solidFill>
              <a:latin typeface="Verdan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006600"/>
                </a:solidFill>
                <a:latin typeface="Verdana" pitchFamily="34" charset="0"/>
                <a:hlinkClick r:id="rId3"/>
              </a:rPr>
              <a:t>www.alhudacibe.com</a:t>
            </a:r>
            <a:r>
              <a:rPr lang="en-US" sz="1600" b="1" dirty="0">
                <a:solidFill>
                  <a:srgbClr val="006600"/>
                </a:solidFill>
                <a:latin typeface="Verdana" pitchFamily="34" charset="0"/>
              </a:rPr>
              <a:t> </a:t>
            </a:r>
          </a:p>
          <a:p>
            <a:pPr algn="ctr">
              <a:defRPr/>
            </a:pPr>
            <a:endParaRPr lang="en-US" dirty="0"/>
          </a:p>
        </p:txBody>
      </p:sp>
      <p:pic>
        <p:nvPicPr>
          <p:cNvPr id="13" name="Picture 2" descr="D:\Muhammad Zubair\Publications\logo and Banners\AlHuda logo +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8100" y="3746501"/>
            <a:ext cx="1600200" cy="21942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79657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935"/>
    </mc:Choice>
    <mc:Fallback>
      <p:transition spd="slow" advTm="1293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1964</TotalTime>
  <Words>66</Words>
  <Application>Microsoft Office PowerPoint</Application>
  <PresentationFormat>Custom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Slide 1</vt:lpstr>
      <vt:lpstr>Type of Products </vt:lpstr>
      <vt:lpstr>Role &amp; Internal Involvement for New Product </vt:lpstr>
      <vt:lpstr>Parties Involved </vt:lpstr>
      <vt:lpstr>Phases Involved</vt:lpstr>
      <vt:lpstr>Product Documentation </vt:lpstr>
      <vt:lpstr>JazzakAllah Thank you for listening with patience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</dc:creator>
  <cp:lastModifiedBy>Zubair</cp:lastModifiedBy>
  <cp:revision>194</cp:revision>
  <dcterms:created xsi:type="dcterms:W3CDTF">2013-06-24T10:47:45Z</dcterms:created>
  <dcterms:modified xsi:type="dcterms:W3CDTF">2019-06-23T13:03:43Z</dcterms:modified>
</cp:coreProperties>
</file>